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This presentation outlines the modernization of a legacy risk evaluation workflow using an AI-first architecture. The system originally lived inside an aging .NET MVC stack, which struggled with large survey payloads and multi-domain analyses. We redesigned it to be faster, modular, more maintainable, and aligned with modern operational patterns.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new solution uses n8n as the orchestration engine, OpenAI agents for domain-specific analysis, and SQL Server as the durable storage layer. The goal was not to replace the existing application, but to expand its capabilities with a scalable and reliable AI-powered backend.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What you’ll see today is both a technical transformation and an operational evolution. The system is now capable of handling multi-domain risk evaluations in parallel, without blocking users or overloading the legacy application.</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67" name="Google Shape;6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webhook acts as the new API gateway for survey intake. It accepts JSON of any size and provides immediate validation that the payload is syntactically correct. This node frees the MVC layer from handling long-running tasks.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Once the webhook receives data, it pushes the entire payload into the workflow for transformation. By making this the core entry point, we also gain logging, versioning, and usage tracking provided by n8n.</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This separation is central to long-term flexibility: any system (not just MVC) can submit surveys through the webhook in the future.</a:t>
            </a:r>
            <a:endParaRPr/>
          </a:p>
        </p:txBody>
      </p:sp>
      <p:sp>
        <p:nvSpPr>
          <p:cNvPr id="294" name="Google Shape;294;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operational gains are extensive. The pipeline is now robust, predictable, and fast. Failures in one domain don’t affect others, and the system can scale with additional questions or new domains.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Workflow observability is a major upgrade. n8n provides node-level logs, retry capabilities, and error alerts. This environment is more maintainable and friendlier for team operations.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Just as importantly, developers can evolve the backend without touching the legacy application. This keeps modernization affordable.</a:t>
            </a:r>
            <a:endParaRPr/>
          </a:p>
        </p:txBody>
      </p:sp>
      <p:sp>
        <p:nvSpPr>
          <p:cNvPr id="330" name="Google Shape;330;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No architecture is perfect. While we gain scalability and reliability, we also introduce new operational dependencies on n8n and OpenAI services. Proper monitoring and fallback plans are essential.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system also becomes dependent on prompt stability. As domains evolve, grouping rules and AI instructions need periodic updates to stay aligned with business needs.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p>
        </p:txBody>
      </p:sp>
      <p:sp>
        <p:nvSpPr>
          <p:cNvPr id="370" name="Google Shape;370;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current system serves as a foundation for much larger capabilities. Domain-specific AI can be expanded to cover policy recommendations or underwriting alignment.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We can also generate adaptive follow-up surveys, automatically building risk clarification questions based on deficiencies found. This turns the system into a proactive evaluator.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Finally, with the SQL dataset, we can build powerful analytics dashboards to visualize trends at scale.</a:t>
            </a:r>
            <a:endParaRPr>
              <a:solidFill>
                <a:schemeClr val="dk1"/>
              </a:solidFill>
            </a:endParaRPr>
          </a:p>
          <a:p>
            <a:pPr indent="0" lvl="0" marL="0" rtl="0" algn="l">
              <a:spcBef>
                <a:spcPts val="1200"/>
              </a:spcBef>
              <a:spcAft>
                <a:spcPts val="0"/>
              </a:spcAft>
              <a:buNone/>
            </a:pPr>
            <a:r>
              <a:t/>
            </a:r>
            <a:endParaRPr/>
          </a:p>
        </p:txBody>
      </p:sp>
      <p:sp>
        <p:nvSpPr>
          <p:cNvPr id="410" name="Google Shape;410;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This architecture respects the investment in the legacy system while empowering it with a modern, scalable AI backend. The core application remains stable, and all heavy logic happens externally.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By splitting analysis into small, domain-specific tasks, we gain clear and reliable outputs while minimizing AI failures. This dramatically improves long-term sustainability and performance.</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Most importantly, the system is now flexible. As new risks emerge or new domains need evaluation, the architecture supports growth without structural disruption.</a:t>
            </a:r>
            <a:endParaRPr/>
          </a:p>
        </p:txBody>
      </p:sp>
      <p:sp>
        <p:nvSpPr>
          <p:cNvPr id="450" name="Google Shape;450;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At the highest level, we had a workflow that was functionally correct but operationally fragile. The legacy MVC application was never intended to run heavy analytical workloads, especially not ones involving 100+ survey questions that needed AI evaluation.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Our modernization approach centered on decoupling analytics from user interactions. The MVC app now simply hands off data to n8n, which performs the analysis asynchronously through multiple smaller AI calls. This means users get fast responses while heavy lifting happens in the background.</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The result is a solution that preserves the investment in the existing system while enhancing it with a robust, scalable AI evaluation engine that operates independently.</a:t>
            </a:r>
            <a:endParaRPr/>
          </a:p>
        </p:txBody>
      </p:sp>
      <p:sp>
        <p:nvSpPr>
          <p:cNvPr id="86" name="Google Shape;8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We began by mapping the problem from first principles. A 100-question survey spanning eight to ten risk domains creates a combinatorial burden when processed in one long synchronous operation. The legacy code read everything at once, tried to reason about it in a single pass, and returned results only when all work was complete.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architecture forced everything into a “big batch” model, which AI models cannot reliably handle due to token constraints and timeout limits. A single prompt containing all domains produces unpredictable responses and frequent failures.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On top of that, the system tied analysis directly to user request cycles. Any delay, timeout, or exception manifested as a user-facing error. This was not sustainable.</a:t>
            </a:r>
            <a:endParaRPr>
              <a:solidFill>
                <a:schemeClr val="dk1"/>
              </a:solidFill>
            </a:endParaRPr>
          </a:p>
        </p:txBody>
      </p:sp>
      <p:sp>
        <p:nvSpPr>
          <p:cNvPr id="126" name="Google Shape;126;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legacy environment used .NET 3.5—stable, but without the async patterns or background processing tools available in newer frameworks. Any heavy operation performed within a controller caused delays, timeouts, or outright failures.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Additionally, the system wrote directly to SQL Server from the same request cycle. That meant any long-running operation could block the entire chain—controller, ORM, SQL session, or all of the above. This made the system brittle and complex to maintain.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These constraints pushed us toward an architectural separation rather than patching the existing code. The new architecture uses MVC only for request initiation and for displaying results, while n8n handles orchestration and AI analysis.</a:t>
            </a:r>
            <a:endParaRPr>
              <a:solidFill>
                <a:schemeClr val="dk1"/>
              </a:solidFill>
            </a:endParaRPr>
          </a:p>
          <a:p>
            <a:pPr indent="0" lvl="0" marL="0" rtl="0" algn="l">
              <a:spcBef>
                <a:spcPts val="1200"/>
              </a:spcBef>
              <a:spcAft>
                <a:spcPts val="0"/>
              </a:spcAft>
              <a:buNone/>
            </a:pPr>
            <a:r>
              <a:t/>
            </a:r>
            <a:endParaRPr/>
          </a:p>
        </p:txBody>
      </p:sp>
      <p:sp>
        <p:nvSpPr>
          <p:cNvPr id="145" name="Google Shape;145;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We defined our goals with operational stability and minimal invasive change in mind. The legacy MVC system remains intact, with a very small enhancement: a call to n8n via webhook. Everything else—the logic, the analysis, and the data storage—lives externally.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Reliability drove most decisions. Splitting processing into discrete domain-specific AI calls was essential, as was schema enforcement. The system must always produce valid JSON, even if domain inputs vary.</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Finally, we wanted a platform that was easy for a team to operate. n8n provides a visual, auditable workflow with logs, retries, and maintainable nodes.</a:t>
            </a:r>
            <a:endParaRPr/>
          </a:p>
        </p:txBody>
      </p:sp>
      <p:sp>
        <p:nvSpPr>
          <p:cNvPr id="164" name="Google Shape;164;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AI isn’t magic—it needs structure to perform well. We embraced a philosophy that AI should be used surgically rather than holistically. Each domain—Fire, Flood, Wildfire, Security, Continuity—gets its own prompt, its own input, and its own evaluation.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dramatically reduces complexity. When AI only analyzes a slice of the data, its reasoning becomes clearer, more reliable, and easier to validate. We avoid hallucinations, reduce costs, and gain traceability.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Using n8n as the orchestration layer gives us control over sequencing, batching, retries, and schema validation. The AI becomes a component inside a well-defined pipeline rather than a black box.</a:t>
            </a:r>
            <a:endParaRPr>
              <a:solidFill>
                <a:schemeClr val="dk1"/>
              </a:solidFill>
            </a:endParaRPr>
          </a:p>
          <a:p>
            <a:pPr indent="0" lvl="0" marL="0" rtl="0" algn="l">
              <a:spcBef>
                <a:spcPts val="1200"/>
              </a:spcBef>
              <a:spcAft>
                <a:spcPts val="0"/>
              </a:spcAft>
              <a:buNone/>
            </a:pPr>
            <a:r>
              <a:t/>
            </a:r>
            <a:endParaRPr/>
          </a:p>
        </p:txBody>
      </p:sp>
      <p:sp>
        <p:nvSpPr>
          <p:cNvPr id="183" name="Google Shape;183;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high-level flow is straightforward once decoupled. MVC posts raw survey JSON to n8n. n8n cleans it, organizes it, and then uses a “Loop Over Items” node to iterate through the domain sets. Each iteration sends a small prompt to an OpenAI Agent.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After all domains are processed, n8n merges them into a structured risk assessment that includes property summary, domain reports, and overall risk scoring. SQL writes happen in a secondary workflow to keep the primary pipeline fast.</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MVC simply displays the returned JSON. This keeps the UI simple while the backend handles complexity.</a:t>
            </a:r>
            <a:endParaRPr/>
          </a:p>
        </p:txBody>
      </p:sp>
      <p:sp>
        <p:nvSpPr>
          <p:cNvPr id="223" name="Google Shape;223;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first workflow handles the entire transformation pipeline. It begins with a webhook trigger receiving user-submitted surveys. These surveys vary in completeness, order, and structure, so normalization is the first step.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Once normalized, the system groups questions by domain. This clustering step is key because it defines how data flows through the AI agents. Each domain becomes a batch item.</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After the domain agents return their analyses, n8n compiles them into the final unified JSON response used by the legacy application.</a:t>
            </a:r>
            <a:endParaRPr/>
          </a:p>
        </p:txBody>
      </p:sp>
      <p:sp>
        <p:nvSpPr>
          <p:cNvPr id="241" name="Google Shape;241;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second workflow is intentionally decoupled. It serves as a background task to write results into SQL Server. This ensures MVC does not wait on database operations and avoids locking.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workflow flattens nested structures—domains, weaknesses, mitigation steps—into relational tables. This makes the data useful for future dashboards or analytics.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By splitting writes into a dedicated workflow, we gain durability, retry logic, and operational isolation from user-facing functions.</a:t>
            </a:r>
            <a:endParaRPr>
              <a:solidFill>
                <a:schemeClr val="dk1"/>
              </a:solidFill>
            </a:endParaRPr>
          </a:p>
          <a:p>
            <a:pPr indent="0" lvl="0" marL="0" rtl="0" algn="l">
              <a:spcBef>
                <a:spcPts val="1200"/>
              </a:spcBef>
              <a:spcAft>
                <a:spcPts val="0"/>
              </a:spcAft>
              <a:buNone/>
            </a:pPr>
            <a:r>
              <a:t/>
            </a:r>
            <a:endParaRPr/>
          </a:p>
        </p:txBody>
      </p:sp>
      <p:sp>
        <p:nvSpPr>
          <p:cNvPr id="254" name="Google Shape;254;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9" name="Shape 9"/>
        <p:cNvGrpSpPr/>
        <p:nvPr/>
      </p:nvGrpSpPr>
      <p:grpSpPr>
        <a:xfrm>
          <a:off x="0" y="0"/>
          <a:ext cx="0" cy="0"/>
          <a:chOff x="0" y="0"/>
          <a:chExt cx="0" cy="0"/>
        </a:xfrm>
      </p:grpSpPr>
      <p:sp>
        <p:nvSpPr>
          <p:cNvPr id="10" name="Google Shape;10;p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 name="Google Shape;12;p2"/>
          <p:cNvSpPr txBox="1"/>
          <p:nvPr>
            <p:ph idx="1" type="body"/>
          </p:nvPr>
        </p:nvSpPr>
        <p:spPr>
          <a:xfrm>
            <a:off x="311700" y="1194734"/>
            <a:ext cx="8520600" cy="3850965"/>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sz="16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 name="Google Shape;13;p2"/>
          <p:cNvSpPr txBox="1"/>
          <p:nvPr>
            <p:ph idx="12" type="sldNum"/>
          </p:nvPr>
        </p:nvSpPr>
        <p:spPr>
          <a:xfrm>
            <a:off x="8832297" y="4863993"/>
            <a:ext cx="311411" cy="192824"/>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2"/>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lvl1pPr lvl="0" algn="l">
              <a:lnSpc>
                <a:spcPct val="100000"/>
              </a:lnSpc>
              <a:spcBef>
                <a:spcPts val="0"/>
              </a:spcBef>
              <a:spcAft>
                <a:spcPts val="0"/>
              </a:spcAft>
              <a:buSzPts val="18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1"/>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2"/>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61" name="Google Shape;61;p12"/>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2" name="Google Shape;6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7" name="Google Shape;17;p3"/>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4"/>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5"/>
          <p:cNvSpPr txBox="1"/>
          <p:nvPr>
            <p:ph idx="1" type="body"/>
          </p:nvPr>
        </p:nvSpPr>
        <p:spPr>
          <a:xfrm>
            <a:off x="311700" y="1304875"/>
            <a:ext cx="8520600" cy="3416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sz="16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 name="Google Shape;2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idx="2" type="subTitle"/>
          </p:nvPr>
        </p:nvSpPr>
        <p:spPr>
          <a:xfrm>
            <a:off x="387975" y="789025"/>
            <a:ext cx="8520600" cy="8331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500"/>
              <a:buNone/>
              <a:defRPr sz="15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6"/>
          <p:cNvSpPr txBox="1"/>
          <p:nvPr>
            <p:ph idx="1" type="body"/>
          </p:nvPr>
        </p:nvSpPr>
        <p:spPr>
          <a:xfrm>
            <a:off x="311700" y="13810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6"/>
          <p:cNvSpPr txBox="1"/>
          <p:nvPr>
            <p:ph idx="2" type="body"/>
          </p:nvPr>
        </p:nvSpPr>
        <p:spPr>
          <a:xfrm>
            <a:off x="48324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idx="3" type="subTitle"/>
          </p:nvPr>
        </p:nvSpPr>
        <p:spPr>
          <a:xfrm>
            <a:off x="386975" y="864000"/>
            <a:ext cx="8368200" cy="84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sz="1500"/>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35" name="Google Shape;35;p6"/>
          <p:cNvSpPr txBox="1"/>
          <p:nvPr>
            <p:ph idx="4" type="body"/>
          </p:nvPr>
        </p:nvSpPr>
        <p:spPr>
          <a:xfrm>
            <a:off x="4813725" y="3822525"/>
            <a:ext cx="3999900" cy="208200"/>
          </a:xfrm>
          <a:prstGeom prst="rect">
            <a:avLst/>
          </a:prstGeom>
          <a:noFill/>
          <a:ln>
            <a:noFill/>
          </a:ln>
        </p:spPr>
        <p:txBody>
          <a:bodyPr anchorCtr="0" anchor="t" bIns="91425" lIns="91425" spcFirstLastPara="1" rIns="91425" wrap="square" tIns="91425">
            <a:normAutofit/>
          </a:bodyPr>
          <a:lstStyle>
            <a:lvl1pPr indent="-273050" lvl="0" marL="457200" algn="r">
              <a:lnSpc>
                <a:spcPct val="115000"/>
              </a:lnSpc>
              <a:spcBef>
                <a:spcPts val="0"/>
              </a:spcBef>
              <a:spcAft>
                <a:spcPts val="0"/>
              </a:spcAft>
              <a:buSzPts val="700"/>
              <a:buChar char="●"/>
              <a:defRPr sz="700"/>
            </a:lvl1pPr>
            <a:lvl2pPr indent="-260350" lvl="1" marL="914400" algn="r">
              <a:lnSpc>
                <a:spcPct val="115000"/>
              </a:lnSpc>
              <a:spcBef>
                <a:spcPts val="0"/>
              </a:spcBef>
              <a:spcAft>
                <a:spcPts val="0"/>
              </a:spcAft>
              <a:buSzPts val="500"/>
              <a:buChar char="○"/>
              <a:defRPr sz="500"/>
            </a:lvl2pPr>
            <a:lvl3pPr indent="-260350" lvl="2" marL="1371600" algn="r">
              <a:lnSpc>
                <a:spcPct val="115000"/>
              </a:lnSpc>
              <a:spcBef>
                <a:spcPts val="0"/>
              </a:spcBef>
              <a:spcAft>
                <a:spcPts val="0"/>
              </a:spcAft>
              <a:buSzPts val="500"/>
              <a:buChar char="■"/>
              <a:defRPr sz="500"/>
            </a:lvl3pPr>
            <a:lvl4pPr indent="-260350" lvl="3" marL="1828800" algn="r">
              <a:lnSpc>
                <a:spcPct val="115000"/>
              </a:lnSpc>
              <a:spcBef>
                <a:spcPts val="0"/>
              </a:spcBef>
              <a:spcAft>
                <a:spcPts val="0"/>
              </a:spcAft>
              <a:buSzPts val="500"/>
              <a:buChar char="●"/>
              <a:defRPr sz="500"/>
            </a:lvl4pPr>
            <a:lvl5pPr indent="-260350" lvl="4" marL="2286000" algn="r">
              <a:lnSpc>
                <a:spcPct val="115000"/>
              </a:lnSpc>
              <a:spcBef>
                <a:spcPts val="0"/>
              </a:spcBef>
              <a:spcAft>
                <a:spcPts val="0"/>
              </a:spcAft>
              <a:buSzPts val="500"/>
              <a:buChar char="○"/>
              <a:defRPr sz="500"/>
            </a:lvl5pPr>
            <a:lvl6pPr indent="-260350" lvl="5" marL="2743200" algn="r">
              <a:lnSpc>
                <a:spcPct val="115000"/>
              </a:lnSpc>
              <a:spcBef>
                <a:spcPts val="0"/>
              </a:spcBef>
              <a:spcAft>
                <a:spcPts val="0"/>
              </a:spcAft>
              <a:buSzPts val="500"/>
              <a:buChar char="■"/>
              <a:defRPr sz="500"/>
            </a:lvl6pPr>
            <a:lvl7pPr indent="-260350" lvl="6" marL="3200400" algn="r">
              <a:lnSpc>
                <a:spcPct val="115000"/>
              </a:lnSpc>
              <a:spcBef>
                <a:spcPts val="0"/>
              </a:spcBef>
              <a:spcAft>
                <a:spcPts val="0"/>
              </a:spcAft>
              <a:buSzPts val="500"/>
              <a:buChar char="●"/>
              <a:defRPr sz="500"/>
            </a:lvl7pPr>
            <a:lvl8pPr indent="-260350" lvl="7" marL="3657600" algn="r">
              <a:lnSpc>
                <a:spcPct val="115000"/>
              </a:lnSpc>
              <a:spcBef>
                <a:spcPts val="0"/>
              </a:spcBef>
              <a:spcAft>
                <a:spcPts val="0"/>
              </a:spcAft>
              <a:buSzPts val="500"/>
              <a:buChar char="○"/>
              <a:defRPr sz="500"/>
            </a:lvl8pPr>
            <a:lvl9pPr indent="-260350" lvl="8" marL="4114800" algn="r">
              <a:lnSpc>
                <a:spcPct val="115000"/>
              </a:lnSpc>
              <a:spcBef>
                <a:spcPts val="0"/>
              </a:spcBef>
              <a:spcAft>
                <a:spcPts val="0"/>
              </a:spcAft>
              <a:buSzPts val="500"/>
              <a:buChar char="■"/>
              <a:defRPr sz="5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cxnSp>
        <p:nvCxnSpPr>
          <p:cNvPr id="47" name="Google Shape;47;p10"/>
          <p:cNvCxnSpPr/>
          <p:nvPr/>
        </p:nvCxnSpPr>
        <p:spPr>
          <a:xfrm>
            <a:off x="5029675" y="4495500"/>
            <a:ext cx="468300" cy="0"/>
          </a:xfrm>
          <a:prstGeom prst="straightConnector1">
            <a:avLst/>
          </a:prstGeom>
          <a:noFill/>
          <a:ln cap="flat" cmpd="sng" w="19050">
            <a:solidFill>
              <a:schemeClr val="dk1"/>
            </a:solidFill>
            <a:prstDash val="solid"/>
            <a:round/>
            <a:headEnd len="sm" w="sm" type="none"/>
            <a:tailEnd len="sm" w="sm" type="none"/>
          </a:ln>
        </p:spPr>
      </p:cxnSp>
      <p:sp>
        <p:nvSpPr>
          <p:cNvPr id="48" name="Google Shape;4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1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10"/>
          <p:cNvSpPr txBox="1"/>
          <p:nvPr>
            <p:ph idx="1" type="body"/>
          </p:nvPr>
        </p:nvSpPr>
        <p:spPr>
          <a:xfrm>
            <a:off x="3117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10"/>
          <p:cNvSpPr txBox="1"/>
          <p:nvPr>
            <p:ph idx="2" type="body"/>
          </p:nvPr>
        </p:nvSpPr>
        <p:spPr>
          <a:xfrm>
            <a:off x="48324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2" name="Google Shape;52;p10"/>
          <p:cNvSpPr txBox="1"/>
          <p:nvPr>
            <p:ph idx="3" type="subTitle"/>
          </p:nvPr>
        </p:nvSpPr>
        <p:spPr>
          <a:xfrm>
            <a:off x="386975" y="787800"/>
            <a:ext cx="8368200" cy="84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sz="1500"/>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53" name="Google Shape;53;p10"/>
          <p:cNvSpPr txBox="1"/>
          <p:nvPr>
            <p:ph idx="4" type="body"/>
          </p:nvPr>
        </p:nvSpPr>
        <p:spPr>
          <a:xfrm>
            <a:off x="4813725" y="3822525"/>
            <a:ext cx="3999900" cy="208200"/>
          </a:xfrm>
          <a:prstGeom prst="rect">
            <a:avLst/>
          </a:prstGeom>
          <a:noFill/>
          <a:ln>
            <a:noFill/>
          </a:ln>
        </p:spPr>
        <p:txBody>
          <a:bodyPr anchorCtr="0" anchor="t" bIns="91425" lIns="91425" spcFirstLastPara="1" rIns="91425" wrap="square" tIns="91425">
            <a:normAutofit/>
          </a:bodyPr>
          <a:lstStyle>
            <a:lvl1pPr indent="-273050" lvl="0" marL="457200" algn="r">
              <a:lnSpc>
                <a:spcPct val="115000"/>
              </a:lnSpc>
              <a:spcBef>
                <a:spcPts val="0"/>
              </a:spcBef>
              <a:spcAft>
                <a:spcPts val="0"/>
              </a:spcAft>
              <a:buSzPts val="700"/>
              <a:buChar char="●"/>
              <a:defRPr sz="700"/>
            </a:lvl1pPr>
            <a:lvl2pPr indent="-260350" lvl="1" marL="914400" algn="r">
              <a:lnSpc>
                <a:spcPct val="115000"/>
              </a:lnSpc>
              <a:spcBef>
                <a:spcPts val="0"/>
              </a:spcBef>
              <a:spcAft>
                <a:spcPts val="0"/>
              </a:spcAft>
              <a:buSzPts val="500"/>
              <a:buChar char="○"/>
              <a:defRPr sz="500"/>
            </a:lvl2pPr>
            <a:lvl3pPr indent="-260350" lvl="2" marL="1371600" algn="r">
              <a:lnSpc>
                <a:spcPct val="115000"/>
              </a:lnSpc>
              <a:spcBef>
                <a:spcPts val="0"/>
              </a:spcBef>
              <a:spcAft>
                <a:spcPts val="0"/>
              </a:spcAft>
              <a:buSzPts val="500"/>
              <a:buChar char="■"/>
              <a:defRPr sz="500"/>
            </a:lvl3pPr>
            <a:lvl4pPr indent="-260350" lvl="3" marL="1828800" algn="r">
              <a:lnSpc>
                <a:spcPct val="115000"/>
              </a:lnSpc>
              <a:spcBef>
                <a:spcPts val="0"/>
              </a:spcBef>
              <a:spcAft>
                <a:spcPts val="0"/>
              </a:spcAft>
              <a:buSzPts val="500"/>
              <a:buChar char="●"/>
              <a:defRPr sz="500"/>
            </a:lvl4pPr>
            <a:lvl5pPr indent="-260350" lvl="4" marL="2286000" algn="r">
              <a:lnSpc>
                <a:spcPct val="115000"/>
              </a:lnSpc>
              <a:spcBef>
                <a:spcPts val="0"/>
              </a:spcBef>
              <a:spcAft>
                <a:spcPts val="0"/>
              </a:spcAft>
              <a:buSzPts val="500"/>
              <a:buChar char="○"/>
              <a:defRPr sz="500"/>
            </a:lvl5pPr>
            <a:lvl6pPr indent="-260350" lvl="5" marL="2743200" algn="r">
              <a:lnSpc>
                <a:spcPct val="115000"/>
              </a:lnSpc>
              <a:spcBef>
                <a:spcPts val="0"/>
              </a:spcBef>
              <a:spcAft>
                <a:spcPts val="0"/>
              </a:spcAft>
              <a:buSzPts val="500"/>
              <a:buChar char="■"/>
              <a:defRPr sz="500"/>
            </a:lvl6pPr>
            <a:lvl7pPr indent="-260350" lvl="6" marL="3200400" algn="r">
              <a:lnSpc>
                <a:spcPct val="115000"/>
              </a:lnSpc>
              <a:spcBef>
                <a:spcPts val="0"/>
              </a:spcBef>
              <a:spcAft>
                <a:spcPts val="0"/>
              </a:spcAft>
              <a:buSzPts val="500"/>
              <a:buChar char="●"/>
              <a:defRPr sz="500"/>
            </a:lvl7pPr>
            <a:lvl8pPr indent="-260350" lvl="7" marL="3657600" algn="r">
              <a:lnSpc>
                <a:spcPct val="115000"/>
              </a:lnSpc>
              <a:spcBef>
                <a:spcPts val="0"/>
              </a:spcBef>
              <a:spcAft>
                <a:spcPts val="0"/>
              </a:spcAft>
              <a:buSzPts val="500"/>
              <a:buChar char="○"/>
              <a:defRPr sz="500"/>
            </a:lvl8pPr>
            <a:lvl9pPr indent="-260350" lvl="8" marL="4114800" algn="r">
              <a:lnSpc>
                <a:spcPct val="115000"/>
              </a:lnSpc>
              <a:spcBef>
                <a:spcPts val="0"/>
              </a:spcBef>
              <a:spcAft>
                <a:spcPts val="0"/>
              </a:spcAft>
              <a:buSzPts val="500"/>
              <a:buChar char="■"/>
              <a:defRPr sz="500"/>
            </a:lvl9pPr>
          </a:lstStyle>
          <a:p/>
        </p:txBody>
      </p:sp>
      <p:sp>
        <p:nvSpPr>
          <p:cNvPr id="54" name="Google Shape;54;p10"/>
          <p:cNvSpPr txBox="1"/>
          <p:nvPr>
            <p:ph idx="5"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17.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Property Risk AI Evaluation System</a:t>
            </a:r>
            <a:endParaRPr/>
          </a:p>
        </p:txBody>
      </p:sp>
      <p:sp>
        <p:nvSpPr>
          <p:cNvPr id="70" name="Google Shape;70;p14"/>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AI-Driven Architecture for Multi-Domain Risk Assessment</a:t>
            </a:r>
            <a:endParaRPr/>
          </a:p>
        </p:txBody>
      </p:sp>
      <p:sp>
        <p:nvSpPr>
          <p:cNvPr id="71" name="Google Shape;71;p1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73" name="Google Shape;73;p1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228600" y="1508670"/>
            <a:ext cx="414263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 name="Google Shape;77;p14"/>
          <p:cNvSpPr txBox="1"/>
          <p:nvPr/>
        </p:nvSpPr>
        <p:spPr>
          <a:xfrm>
            <a:off x="228600" y="1508670"/>
            <a:ext cx="4142630" cy="3326606"/>
          </a:xfrm>
          <a:prstGeom prst="rect">
            <a:avLst/>
          </a:prstGeom>
          <a:noFill/>
          <a:ln>
            <a:noFill/>
          </a:ln>
        </p:spPr>
        <p:txBody>
          <a:bodyPr anchorCtr="0" anchor="t" bIns="190500" lIns="165100" spcFirstLastPara="1" rIns="0" wrap="square" tIns="0">
            <a:spAutoFit/>
          </a:bodyPr>
          <a:lstStyle/>
          <a:p>
            <a:pPr indent="-105833" lvl="0" marL="228600" marR="0" rtl="0" algn="l">
              <a:lnSpc>
                <a:spcPct val="100000"/>
              </a:lnSpc>
              <a:spcBef>
                <a:spcPts val="0"/>
              </a:spcBef>
              <a:spcAft>
                <a:spcPts val="0"/>
              </a:spcAft>
              <a:buClr>
                <a:srgbClr val="000000"/>
              </a:buClr>
              <a:buSzPts val="1667"/>
              <a:buFont typeface="Arial"/>
              <a:buChar char="•"/>
            </a:pPr>
            <a:r>
              <a:rPr b="1" i="0" lang="en-US" sz="1500" u="none" cap="none" strike="noStrike">
                <a:solidFill>
                  <a:srgbClr val="1F2728"/>
                </a:solidFill>
                <a:latin typeface="Roboto"/>
                <a:ea typeface="Roboto"/>
                <a:cs typeface="Roboto"/>
                <a:sym typeface="Roboto"/>
              </a:rPr>
              <a:t>Legacy Risk Workflow Overhaul:</a:t>
            </a:r>
            <a:r>
              <a:rPr b="0" i="0" lang="en-US" sz="1500" u="none" cap="none" strike="noStrike">
                <a:solidFill>
                  <a:srgbClr val="1F2728"/>
                </a:solidFill>
                <a:latin typeface="Roboto"/>
                <a:ea typeface="Roboto"/>
                <a:cs typeface="Roboto"/>
                <a:sym typeface="Roboto"/>
              </a:rPr>
              <a:t> Redesigned from a monolithic .NET MVC system to a modular, AI-first architecture to handle large, complex survey data efficiently.</a:t>
            </a:r>
            <a:endParaRPr/>
          </a:p>
          <a:p>
            <a:pPr indent="-105833" lvl="1" marL="228600" marR="0" rtl="0" algn="l">
              <a:lnSpc>
                <a:spcPct val="100000"/>
              </a:lnSpc>
              <a:spcBef>
                <a:spcPts val="0"/>
              </a:spcBef>
              <a:spcAft>
                <a:spcPts val="0"/>
              </a:spcAft>
              <a:buClr>
                <a:srgbClr val="000000"/>
              </a:buClr>
              <a:buSzPts val="1667"/>
              <a:buFont typeface="Arial"/>
              <a:buChar char="•"/>
            </a:pPr>
            <a:r>
              <a:rPr b="1" i="0" lang="en-US" sz="1500" u="none" cap="none" strike="noStrike">
                <a:solidFill>
                  <a:srgbClr val="1F2728"/>
                </a:solidFill>
                <a:latin typeface="Roboto"/>
                <a:ea typeface="Roboto"/>
                <a:cs typeface="Roboto"/>
                <a:sym typeface="Roboto"/>
              </a:rPr>
              <a:t>Orchestrated AI Evaluation:</a:t>
            </a:r>
            <a:r>
              <a:rPr b="0" i="0" lang="en-US" sz="1500" u="none" cap="none" strike="noStrike">
                <a:solidFill>
                  <a:srgbClr val="1F2728"/>
                </a:solidFill>
                <a:latin typeface="Roboto"/>
                <a:ea typeface="Roboto"/>
                <a:cs typeface="Roboto"/>
                <a:sym typeface="Roboto"/>
              </a:rPr>
              <a:t> Integrated OpenAI agents and n8n workflows to decouple risk assessment logic and enable parallel, domain-specific analysis.</a:t>
            </a:r>
            <a:endParaRPr/>
          </a:p>
          <a:p>
            <a:pPr indent="-105833" lvl="1" marL="228600" marR="0" rtl="0" algn="l">
              <a:lnSpc>
                <a:spcPct val="100000"/>
              </a:lnSpc>
              <a:spcBef>
                <a:spcPts val="0"/>
              </a:spcBef>
              <a:spcAft>
                <a:spcPts val="0"/>
              </a:spcAft>
              <a:buClr>
                <a:srgbClr val="000000"/>
              </a:buClr>
              <a:buSzPts val="1667"/>
              <a:buFont typeface="Arial"/>
              <a:buChar char="•"/>
            </a:pPr>
            <a:r>
              <a:rPr b="1" i="0" lang="en-US" sz="1500" u="none" cap="none" strike="noStrike">
                <a:solidFill>
                  <a:srgbClr val="1F2728"/>
                </a:solidFill>
                <a:latin typeface="Roboto"/>
                <a:ea typeface="Roboto"/>
                <a:cs typeface="Roboto"/>
                <a:sym typeface="Roboto"/>
              </a:rPr>
              <a:t>Scalable and Maintainable:</a:t>
            </a:r>
            <a:r>
              <a:rPr b="0" i="0" lang="en-US" sz="1500" u="none" cap="none" strike="noStrike">
                <a:solidFill>
                  <a:srgbClr val="1F2728"/>
                </a:solidFill>
                <a:latin typeface="Roboto"/>
                <a:ea typeface="Roboto"/>
                <a:cs typeface="Roboto"/>
                <a:sym typeface="Roboto"/>
              </a:rPr>
              <a:t> The new system supports asynchronous operations, reduced timeouts, and a maintainable structure aligned with modern software principles.</a:t>
            </a:r>
            <a:endParaRPr/>
          </a:p>
        </p:txBody>
      </p:sp>
      <p:sp>
        <p:nvSpPr>
          <p:cNvPr id="78" name="Google Shape;78;p14"/>
          <p:cNvSpPr/>
          <p:nvPr/>
        </p:nvSpPr>
        <p:spPr>
          <a:xfrm>
            <a:off x="4620071" y="1508670"/>
            <a:ext cx="4142630" cy="2603599"/>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a:off x="4620071" y="1508670"/>
            <a:ext cx="4142630" cy="2603599"/>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 name="Google Shape;80;p14"/>
          <p:cNvSpPr txBox="1"/>
          <p:nvPr/>
        </p:nvSpPr>
        <p:spPr>
          <a:xfrm>
            <a:off x="4620071" y="1508670"/>
            <a:ext cx="4142630" cy="23321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jijxdswu.png" id="81" name="Google Shape;81;p14"/>
          <p:cNvPicPr preferRelativeResize="0"/>
          <p:nvPr/>
        </p:nvPicPr>
        <p:blipFill rotWithShape="1">
          <a:blip r:embed="rId3">
            <a:alphaModFix/>
          </a:blip>
          <a:srcRect b="0" l="0" r="0" t="0"/>
          <a:stretch/>
        </p:blipFill>
        <p:spPr>
          <a:xfrm>
            <a:off x="4620071" y="1508670"/>
            <a:ext cx="4142630" cy="2332136"/>
          </a:xfrm>
          <a:prstGeom prst="rect">
            <a:avLst/>
          </a:prstGeom>
          <a:noFill/>
          <a:ln>
            <a:noFill/>
          </a:ln>
        </p:spPr>
      </p:pic>
      <p:sp>
        <p:nvSpPr>
          <p:cNvPr id="82" name="Google Shape;82;p14"/>
          <p:cNvSpPr/>
          <p:nvPr/>
        </p:nvSpPr>
        <p:spPr>
          <a:xfrm>
            <a:off x="4620071" y="3917007"/>
            <a:ext cx="4142630" cy="19526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 name="Google Shape;83;p14"/>
          <p:cNvSpPr txBox="1"/>
          <p:nvPr/>
        </p:nvSpPr>
        <p:spPr>
          <a:xfrm>
            <a:off x="4620071" y="3917007"/>
            <a:ext cx="4142630" cy="19526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1000" u="none" cap="none" strike="noStrike">
                <a:solidFill>
                  <a:srgbClr val="1F2728"/>
                </a:solidFill>
                <a:latin typeface="Roboto"/>
                <a:ea typeface="Roboto"/>
                <a:cs typeface="Roboto"/>
                <a:sym typeface="Roboto"/>
              </a:rPr>
              <a:t>Photo by Hirsh Mohindra on Unsplash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3"/>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Node-Level Walkthrough</a:t>
            </a:r>
            <a:endParaRPr/>
          </a:p>
        </p:txBody>
      </p:sp>
      <p:sp>
        <p:nvSpPr>
          <p:cNvPr id="297" name="Google Shape;297;p2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8" name="Google Shape;298;p2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99" name="Google Shape;299;p2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 name="Google Shape;300;p23"/>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 name="Google Shape;301;p23"/>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2" name="Google Shape;302;p23"/>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3" name="Google Shape;303;p23"/>
          <p:cNvSpPr txBox="1"/>
          <p:nvPr/>
        </p:nvSpPr>
        <p:spPr>
          <a:xfrm>
            <a:off x="228600" y="1508670"/>
            <a:ext cx="4154700" cy="328110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Primary Intake Point:</a:t>
            </a:r>
            <a:r>
              <a:rPr b="0" i="0" lang="en-US" sz="1400" u="none" cap="none" strike="noStrike">
                <a:solidFill>
                  <a:srgbClr val="1F2728"/>
                </a:solidFill>
                <a:latin typeface="Roboto"/>
                <a:ea typeface="Roboto"/>
                <a:cs typeface="Roboto"/>
                <a:sym typeface="Roboto"/>
              </a:rPr>
              <a:t> Webhook acts as the gateway for receiving survey JSON from the MVC application.</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Payload Validation:</a:t>
            </a:r>
            <a:r>
              <a:rPr b="0" i="0" lang="en-US" sz="1400" u="none" cap="none" strike="noStrike">
                <a:solidFill>
                  <a:srgbClr val="1F2728"/>
                </a:solidFill>
                <a:latin typeface="Roboto"/>
                <a:ea typeface="Roboto"/>
                <a:cs typeface="Roboto"/>
                <a:sym typeface="Roboto"/>
              </a:rPr>
              <a:t> Immediately checks the JSON structure for syntactic correctness before workflow processing.</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Async Pipeline Initiation:</a:t>
            </a:r>
            <a:r>
              <a:rPr b="0" i="0" lang="en-US" sz="1400" u="none" cap="none" strike="noStrike">
                <a:solidFill>
                  <a:srgbClr val="1F2728"/>
                </a:solidFill>
                <a:latin typeface="Roboto"/>
                <a:ea typeface="Roboto"/>
                <a:cs typeface="Roboto"/>
                <a:sym typeface="Roboto"/>
              </a:rPr>
              <a:t> Transfers the data into n8n’s asynchronous processing sequence, decoupling UI delays.</a:t>
            </a:r>
            <a:br>
              <a:rPr b="0" i="0" lang="en-US" sz="1400" u="none" cap="none" strike="noStrike">
                <a:solidFill>
                  <a:srgbClr val="1F2728"/>
                </a:solidFill>
                <a:latin typeface="Roboto"/>
                <a:ea typeface="Roboto"/>
                <a:cs typeface="Roboto"/>
                <a:sym typeface="Roboto"/>
              </a:rPr>
            </a:br>
            <a:br>
              <a:rPr b="0" i="0" lang="en-US" sz="1400" u="none" cap="none" strike="noStrike">
                <a:solidFill>
                  <a:srgbClr val="1F2728"/>
                </a:solidFill>
                <a:latin typeface="Roboto"/>
                <a:ea typeface="Roboto"/>
                <a:cs typeface="Roboto"/>
                <a:sym typeface="Roboto"/>
              </a:rPr>
            </a:br>
            <a:r>
              <a:rPr b="1" i="0" lang="en-US" sz="1400" u="none" cap="none" strike="noStrike">
                <a:solidFill>
                  <a:srgbClr val="1F2728"/>
                </a:solidFill>
                <a:latin typeface="Roboto"/>
                <a:ea typeface="Roboto"/>
                <a:cs typeface="Roboto"/>
                <a:sym typeface="Roboto"/>
              </a:rPr>
              <a:t>Security is protected by authentication (demo uses a username and password, production would use an API </a:t>
            </a:r>
            <a:r>
              <a:rPr b="1" lang="en-US">
                <a:solidFill>
                  <a:srgbClr val="1F2728"/>
                </a:solidFill>
                <a:latin typeface="Roboto"/>
                <a:ea typeface="Roboto"/>
                <a:cs typeface="Roboto"/>
                <a:sym typeface="Roboto"/>
              </a:rPr>
              <a:t>secret key</a:t>
            </a:r>
            <a:endParaRPr b="1"/>
          </a:p>
          <a:p>
            <a:pPr indent="0" lvl="0" marL="914400" marR="0" rtl="0" algn="l">
              <a:lnSpc>
                <a:spcPct val="100000"/>
              </a:lnSpc>
              <a:spcBef>
                <a:spcPts val="0"/>
              </a:spcBef>
              <a:spcAft>
                <a:spcPts val="0"/>
              </a:spcAft>
              <a:buNone/>
            </a:pPr>
            <a:r>
              <a:t/>
            </a:r>
            <a:endParaRPr/>
          </a:p>
        </p:txBody>
      </p:sp>
      <p:sp>
        <p:nvSpPr>
          <p:cNvPr id="304" name="Google Shape;304;p23"/>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23"/>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 name="Google Shape;306;p23"/>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 name="Google Shape;307;p23"/>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08" name="Google Shape;308;p23"/>
          <p:cNvPicPr preferRelativeResize="0"/>
          <p:nvPr/>
        </p:nvPicPr>
        <p:blipFill>
          <a:blip r:embed="rId3">
            <a:alphaModFix/>
          </a:blip>
          <a:stretch>
            <a:fillRect/>
          </a:stretch>
        </p:blipFill>
        <p:spPr>
          <a:xfrm>
            <a:off x="4268250" y="1600587"/>
            <a:ext cx="4751350" cy="1435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4"/>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Database Model Overview</a:t>
            </a:r>
            <a:endParaRPr/>
          </a:p>
        </p:txBody>
      </p:sp>
      <p:sp>
        <p:nvSpPr>
          <p:cNvPr id="314" name="Google Shape;314;p24"/>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Storing Final Risk Results</a:t>
            </a:r>
            <a:endParaRPr/>
          </a:p>
        </p:txBody>
      </p:sp>
      <p:sp>
        <p:nvSpPr>
          <p:cNvPr id="315" name="Google Shape;315;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6" name="Google Shape;316;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17" name="Google Shape;317;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 name="Google Shape;318;p24"/>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 name="Google Shape;319;p24"/>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0" name="Google Shape;320;p24"/>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1" name="Google Shape;321;p24"/>
          <p:cNvSpPr txBox="1"/>
          <p:nvPr/>
        </p:nvSpPr>
        <p:spPr>
          <a:xfrm>
            <a:off x="228600" y="1508670"/>
            <a:ext cx="4154685" cy="334506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Normalized SQL Structure:</a:t>
            </a:r>
            <a:r>
              <a:rPr b="0" i="0" lang="en-US" sz="1400" u="none" cap="none" strike="noStrike">
                <a:solidFill>
                  <a:srgbClr val="1F2728"/>
                </a:solidFill>
                <a:latin typeface="Roboto"/>
                <a:ea typeface="Roboto"/>
                <a:cs typeface="Roboto"/>
                <a:sym typeface="Roboto"/>
              </a:rPr>
              <a:t> Final report is decomposed into multiple relational tables supporting full queryability.</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Job-Level Indexing:</a:t>
            </a:r>
            <a:r>
              <a:rPr b="0" i="0" lang="en-US" sz="1400" u="none" cap="none" strike="noStrike">
                <a:solidFill>
                  <a:srgbClr val="1F2728"/>
                </a:solidFill>
                <a:latin typeface="Roboto"/>
                <a:ea typeface="Roboto"/>
                <a:cs typeface="Roboto"/>
                <a:sym typeface="Roboto"/>
              </a:rPr>
              <a:t> Each submission is stored as a Job record with foreign key links to all domain entries.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Separate Domain &amp; Mitigation Tables:</a:t>
            </a:r>
            <a:r>
              <a:rPr b="0" i="0" lang="en-US" sz="1400" u="none" cap="none" strike="noStrike">
                <a:solidFill>
                  <a:srgbClr val="1F2728"/>
                </a:solidFill>
                <a:latin typeface="Roboto"/>
                <a:ea typeface="Roboto"/>
                <a:cs typeface="Roboto"/>
                <a:sym typeface="Roboto"/>
              </a:rPr>
              <a:t> Domains, weaknesses, and mitigation steps are split to enable structured analysis.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Analytics-Ready Design:</a:t>
            </a:r>
            <a:r>
              <a:rPr b="0" i="0" lang="en-US" sz="1400" u="none" cap="none" strike="noStrike">
                <a:solidFill>
                  <a:srgbClr val="1F2728"/>
                </a:solidFill>
                <a:latin typeface="Roboto"/>
                <a:ea typeface="Roboto"/>
                <a:cs typeface="Roboto"/>
                <a:sym typeface="Roboto"/>
              </a:rPr>
              <a:t> Model supports trend tracking, dashboards, and cross-property analytics in BI tools.</a:t>
            </a:r>
            <a:endParaRPr/>
          </a:p>
        </p:txBody>
      </p:sp>
      <p:sp>
        <p:nvSpPr>
          <p:cNvPr id="322" name="Google Shape;322;p24"/>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3" name="Google Shape;323;p24"/>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24"/>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ke5cec7k.png" id="325" name="Google Shape;325;p24"/>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326" name="Google Shape;326;p24"/>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 name="Google Shape;327;p24"/>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Hanna Morris on Unsplash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5"/>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Operational Benefits</a:t>
            </a:r>
            <a:endParaRPr/>
          </a:p>
        </p:txBody>
      </p:sp>
      <p:sp>
        <p:nvSpPr>
          <p:cNvPr id="333" name="Google Shape;333;p25"/>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Why the New Architecture Works Better</a:t>
            </a:r>
            <a:endParaRPr/>
          </a:p>
        </p:txBody>
      </p:sp>
      <p:sp>
        <p:nvSpPr>
          <p:cNvPr id="334" name="Google Shape;334;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5" name="Google Shape;335;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36" name="Google Shape;336;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25"/>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8" name="Google Shape;338;p2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9" name="Google Shape;339;p2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 name="Google Shape;340;p25"/>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 name="Google Shape;341;p25"/>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2" name="Google Shape;342;p25"/>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3" name="Google Shape;343;p25"/>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4" name="Google Shape;344;p25"/>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jdwb2x65.png" id="345" name="Google Shape;345;p25"/>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346" name="Google Shape;346;p25"/>
          <p:cNvSpPr txBox="1"/>
          <p:nvPr/>
        </p:nvSpPr>
        <p:spPr>
          <a:xfrm>
            <a:off x="228600" y="1927770"/>
            <a:ext cx="4172100" cy="631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300">
                <a:solidFill>
                  <a:srgbClr val="1F2728"/>
                </a:solidFill>
                <a:latin typeface="Roboto"/>
                <a:ea typeface="Roboto"/>
                <a:cs typeface="Roboto"/>
                <a:sym typeface="Roboto"/>
              </a:rPr>
              <a:t>Batch </a:t>
            </a:r>
            <a:r>
              <a:rPr b="1" i="0" lang="en-US" sz="1300" u="none" cap="none" strike="noStrike">
                <a:solidFill>
                  <a:srgbClr val="1F2728"/>
                </a:solidFill>
                <a:latin typeface="Roboto"/>
                <a:ea typeface="Roboto"/>
                <a:cs typeface="Roboto"/>
                <a:sym typeface="Roboto"/>
              </a:rPr>
              <a:t>Processing</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Domains are processed independently </a:t>
            </a:r>
            <a:r>
              <a:rPr lang="en-US">
                <a:solidFill>
                  <a:srgbClr val="1F2728"/>
                </a:solidFill>
                <a:latin typeface="Roboto"/>
                <a:ea typeface="Roboto"/>
                <a:cs typeface="Roboto"/>
                <a:sym typeface="Roboto"/>
              </a:rPr>
              <a:t>in a batch</a:t>
            </a:r>
            <a:r>
              <a:rPr b="0" i="0" lang="en-US" sz="1400" u="none" cap="none" strike="noStrike">
                <a:solidFill>
                  <a:srgbClr val="1F2728"/>
                </a:solidFill>
                <a:latin typeface="Roboto"/>
                <a:ea typeface="Roboto"/>
                <a:cs typeface="Roboto"/>
                <a:sym typeface="Roboto"/>
              </a:rPr>
              <a:t>, improving speed and fault isolation.</a:t>
            </a:r>
            <a:endParaRPr/>
          </a:p>
        </p:txBody>
      </p:sp>
      <p:sp>
        <p:nvSpPr>
          <p:cNvPr id="347" name="Google Shape;347;p25"/>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8" name="Google Shape;348;p25"/>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9" name="Google Shape;349;p25"/>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0" name="Google Shape;350;p25"/>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1" name="Google Shape;351;p25"/>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sytnufnv.png" id="352" name="Google Shape;352;p25"/>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353" name="Google Shape;353;p25"/>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Timeout-Free Execution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No monolithic prompts mean AI runs are shorter and more consistent.</a:t>
            </a:r>
            <a:endParaRPr/>
          </a:p>
        </p:txBody>
      </p:sp>
      <p:sp>
        <p:nvSpPr>
          <p:cNvPr id="354" name="Google Shape;354;p25"/>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5" name="Google Shape;355;p25"/>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25"/>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7" name="Google Shape;357;p25"/>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8" name="Google Shape;358;p25"/>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g51d7vgi.png" id="359" name="Google Shape;359;p25"/>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360" name="Google Shape;360;p25"/>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Decoupled SQL Writes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Storage runs asynchronously, preserving UI responsiveness and eliminating bottlenecks.</a:t>
            </a:r>
            <a:endParaRPr/>
          </a:p>
        </p:txBody>
      </p:sp>
      <p:sp>
        <p:nvSpPr>
          <p:cNvPr id="361" name="Google Shape;361;p25"/>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2" name="Google Shape;362;p25"/>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3" name="Google Shape;363;p25"/>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25"/>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5" name="Google Shape;365;p25"/>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cbcdthue.png" id="366" name="Google Shape;366;p25"/>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367" name="Google Shape;367;p25"/>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Schema-Validated Outputs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All AI results are forced into a clean format, reducing parsing errors and manual corrections.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6"/>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Risks &amp; Trade-Offs</a:t>
            </a:r>
            <a:endParaRPr/>
          </a:p>
        </p:txBody>
      </p:sp>
      <p:sp>
        <p:nvSpPr>
          <p:cNvPr id="373" name="Google Shape;373;p26"/>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What We Accept to Gain Scalability</a:t>
            </a:r>
            <a:endParaRPr/>
          </a:p>
        </p:txBody>
      </p:sp>
      <p:sp>
        <p:nvSpPr>
          <p:cNvPr id="374" name="Google Shape;374;p2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5" name="Google Shape;375;p2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76" name="Google Shape;376;p2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7" name="Google Shape;377;p26"/>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8" name="Google Shape;378;p26"/>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9" name="Google Shape;379;p26"/>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0" name="Google Shape;380;p26"/>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1" name="Google Shape;381;p26"/>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2" name="Google Shape;382;p26"/>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3" name="Google Shape;383;p26"/>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4" name="Google Shape;384;p26"/>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3hdw_rxp.png" id="385" name="Google Shape;385;p26"/>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386" name="Google Shape;386;p26"/>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AI Model Dependency</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Reliance on OpenAI agents introduces external service risk and requires prompt maintenance.</a:t>
            </a:r>
            <a:endParaRPr/>
          </a:p>
        </p:txBody>
      </p:sp>
      <p:sp>
        <p:nvSpPr>
          <p:cNvPr id="387" name="Google Shape;387;p26"/>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8" name="Google Shape;388;p26"/>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9" name="Google Shape;389;p26"/>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0" name="Google Shape;390;p26"/>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1" name="Google Shape;391;p26"/>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3wpl90pe.png" id="392" name="Google Shape;392;p26"/>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393" name="Google Shape;393;p26"/>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Workflow Complexity in n8n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Centralized orchestration demands careful monitoring and ongoing tuning.</a:t>
            </a:r>
            <a:endParaRPr/>
          </a:p>
        </p:txBody>
      </p:sp>
      <p:sp>
        <p:nvSpPr>
          <p:cNvPr id="394" name="Google Shape;394;p26"/>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5" name="Google Shape;395;p26"/>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6" name="Google Shape;396;p26"/>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7" name="Google Shape;397;p26"/>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8" name="Google Shape;398;p26"/>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sytnufnv.png" id="399" name="Google Shape;399;p26"/>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400" name="Google Shape;400;p26"/>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Eventual Consistency</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Asynchronous writes may delay final database visibility, trading speed for isolation.</a:t>
            </a:r>
            <a:endParaRPr/>
          </a:p>
        </p:txBody>
      </p:sp>
      <p:sp>
        <p:nvSpPr>
          <p:cNvPr id="401" name="Google Shape;401;p26"/>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2" name="Google Shape;402;p26"/>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3" name="Google Shape;403;p26"/>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4" name="Google Shape;404;p26"/>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5" name="Google Shape;405;p26"/>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ln0m4ryp.png" id="406" name="Google Shape;406;p26"/>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407" name="Google Shape;407;p26"/>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Rule Maintenance Burden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Domain classification logic must evolve with survey changes to preserve accuracy.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7"/>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Future Enhancements</a:t>
            </a:r>
            <a:endParaRPr/>
          </a:p>
        </p:txBody>
      </p:sp>
      <p:sp>
        <p:nvSpPr>
          <p:cNvPr id="413" name="Google Shape;413;p27"/>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Where We Can Grow Next</a:t>
            </a:r>
            <a:endParaRPr/>
          </a:p>
        </p:txBody>
      </p:sp>
      <p:sp>
        <p:nvSpPr>
          <p:cNvPr id="414" name="Google Shape;414;p2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5" name="Google Shape;415;p2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416" name="Google Shape;416;p2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7" name="Google Shape;417;p27"/>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8" name="Google Shape;418;p27"/>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9" name="Google Shape;419;p27"/>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0" name="Google Shape;420;p27"/>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1" name="Google Shape;421;p27"/>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2" name="Google Shape;422;p27"/>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3" name="Google Shape;423;p27"/>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4" name="Google Shape;424;p27"/>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x1looyxx.png" id="425" name="Google Shape;425;p27"/>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426" name="Google Shape;426;p27"/>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Voice-Based Survey Intake</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AI agents that clients can speak to for dynamic, real-time data collection.</a:t>
            </a:r>
            <a:endParaRPr/>
          </a:p>
        </p:txBody>
      </p:sp>
      <p:sp>
        <p:nvSpPr>
          <p:cNvPr id="427" name="Google Shape;427;p27"/>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8" name="Google Shape;428;p27"/>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9" name="Google Shape;429;p27"/>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0" name="Google Shape;430;p27"/>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1" name="Google Shape;431;p27"/>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cako6urc.png" id="432" name="Google Shape;432;p27"/>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433" name="Google Shape;433;p27"/>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AI-Driven Insurance Alignment</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Models trained to compare risks against policy guidelines for coverage optimization.</a:t>
            </a:r>
            <a:endParaRPr/>
          </a:p>
        </p:txBody>
      </p:sp>
      <p:sp>
        <p:nvSpPr>
          <p:cNvPr id="434" name="Google Shape;434;p27"/>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5" name="Google Shape;435;p27"/>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6" name="Google Shape;436;p27"/>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7" name="Google Shape;437;p27"/>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8" name="Google Shape;438;p27"/>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puy0gw26.png" id="439" name="Google Shape;439;p27"/>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440" name="Google Shape;440;p27"/>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Follow-Up Automation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System-generated clarifications and deeper analysis prompts for incomplete or risky responses.</a:t>
            </a:r>
            <a:endParaRPr/>
          </a:p>
        </p:txBody>
      </p:sp>
      <p:sp>
        <p:nvSpPr>
          <p:cNvPr id="441" name="Google Shape;441;p27"/>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2" name="Google Shape;442;p27"/>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3" name="Google Shape;443;p27"/>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4" name="Google Shape;444;p27"/>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5" name="Google Shape;445;p27"/>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5aye3pmx.png" id="446" name="Google Shape;446;p27"/>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447" name="Google Shape;447;p27"/>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Cross-Property Analytics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Pattern discovery across risk profiles to guide portfolio-level decisions and mitigation strategies.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8"/>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Conclusion</a:t>
            </a:r>
            <a:endParaRPr/>
          </a:p>
        </p:txBody>
      </p:sp>
      <p:sp>
        <p:nvSpPr>
          <p:cNvPr id="453" name="Google Shape;453;p28"/>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A Stable, Scalable, AI-Powered Risk Platform</a:t>
            </a:r>
            <a:endParaRPr/>
          </a:p>
        </p:txBody>
      </p:sp>
      <p:sp>
        <p:nvSpPr>
          <p:cNvPr id="454" name="Google Shape;454;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5" name="Google Shape;455;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456" name="Google Shape;456;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7" name="Google Shape;457;p28"/>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8" name="Google Shape;458;p28"/>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9" name="Google Shape;459;p28"/>
          <p:cNvSpPr/>
          <p:nvPr/>
        </p:nvSpPr>
        <p:spPr>
          <a:xfrm>
            <a:off x="228600" y="1508670"/>
            <a:ext cx="4154685"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0" name="Google Shape;460;p28"/>
          <p:cNvSpPr txBox="1"/>
          <p:nvPr/>
        </p:nvSpPr>
        <p:spPr>
          <a:xfrm>
            <a:off x="228600" y="1508670"/>
            <a:ext cx="4154685" cy="3090118"/>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Legacy System Preserved:</a:t>
            </a:r>
            <a:r>
              <a:rPr b="0" i="0" lang="en-US" sz="1400" u="none" cap="none" strike="noStrike">
                <a:solidFill>
                  <a:srgbClr val="1F2728"/>
                </a:solidFill>
                <a:latin typeface="Roboto"/>
                <a:ea typeface="Roboto"/>
                <a:cs typeface="Roboto"/>
                <a:sym typeface="Roboto"/>
              </a:rPr>
              <a:t> Modernization enhanced functionality without disrupting existing MVC workflows.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Modular AI Integration:</a:t>
            </a:r>
            <a:r>
              <a:rPr b="0" i="0" lang="en-US" sz="1400" u="none" cap="none" strike="noStrike">
                <a:solidFill>
                  <a:srgbClr val="1F2728"/>
                </a:solidFill>
                <a:latin typeface="Roboto"/>
                <a:ea typeface="Roboto"/>
                <a:cs typeface="Roboto"/>
                <a:sym typeface="Roboto"/>
              </a:rPr>
              <a:t> Domain-specific AI agents support parallel processing and consistent evaluation.</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Reliable and Responsive:</a:t>
            </a:r>
            <a:r>
              <a:rPr b="0" i="0" lang="en-US" sz="1400" u="none" cap="none" strike="noStrike">
                <a:solidFill>
                  <a:srgbClr val="1F2728"/>
                </a:solidFill>
                <a:latin typeface="Roboto"/>
                <a:ea typeface="Roboto"/>
                <a:cs typeface="Roboto"/>
                <a:sym typeface="Roboto"/>
              </a:rPr>
              <a:t> Decoupled workflows reduce timeouts and maintain fast UI feedback.</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Extensible and Maintainable:</a:t>
            </a:r>
            <a:r>
              <a:rPr b="0" i="0" lang="en-US" sz="1400" u="none" cap="none" strike="noStrike">
                <a:solidFill>
                  <a:srgbClr val="1F2728"/>
                </a:solidFill>
                <a:latin typeface="Roboto"/>
                <a:ea typeface="Roboto"/>
                <a:cs typeface="Roboto"/>
                <a:sym typeface="Roboto"/>
              </a:rPr>
              <a:t> Architecture supports future domain additions and evolving business requirements.</a:t>
            </a:r>
            <a:endParaRPr/>
          </a:p>
        </p:txBody>
      </p:sp>
      <p:sp>
        <p:nvSpPr>
          <p:cNvPr id="461" name="Google Shape;461;p28"/>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2" name="Google Shape;462;p28"/>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3" name="Google Shape;463;p28"/>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iat84bzs.png" id="464" name="Google Shape;464;p28"/>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465" name="Google Shape;465;p28"/>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6" name="Google Shape;466;p28"/>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Harpal Singh on Unsplash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Executive Summary</a:t>
            </a:r>
            <a:endParaRPr/>
          </a:p>
        </p:txBody>
      </p:sp>
      <p:sp>
        <p:nvSpPr>
          <p:cNvPr id="89" name="Google Shape;89;p15"/>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Why We Modernized the Risk Evaluation Pipeline</a:t>
            </a:r>
            <a:endParaRPr/>
          </a:p>
        </p:txBody>
      </p:sp>
      <p:sp>
        <p:nvSpPr>
          <p:cNvPr id="90" name="Google Shape;90;p1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 name="Google Shape;91;p1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92" name="Google Shape;92;p1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 name="Google Shape;93;p15"/>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 name="Google Shape;94;p1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 name="Google Shape;95;p1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22860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a:off x="22860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22860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 name="Google Shape;100;p15"/>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5yoa79lb.png" id="101" name="Google Shape;101;p15"/>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102" name="Google Shape;102;p15"/>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Legacy Performance Bottlenecks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The MVC app struggled with large surveys and synchronous processing, creating delays and unreliability.</a:t>
            </a:r>
            <a:endParaRPr/>
          </a:p>
        </p:txBody>
      </p:sp>
      <p:sp>
        <p:nvSpPr>
          <p:cNvPr id="103" name="Google Shape;103;p15"/>
          <p:cNvSpPr/>
          <p:nvPr/>
        </p:nvSpPr>
        <p:spPr>
          <a:xfrm>
            <a:off x="459105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 name="Google Shape;104;p15"/>
          <p:cNvSpPr/>
          <p:nvPr/>
        </p:nvSpPr>
        <p:spPr>
          <a:xfrm>
            <a:off x="459105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459105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 name="Google Shape;107;p15"/>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4np0vokf.png" id="108" name="Google Shape;108;p15"/>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109" name="Google Shape;109;p15"/>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AI Integration Needed Structure</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AI evaluations were failing due to oversized prompts and timeout constraints; parallelization was essential.</a:t>
            </a:r>
            <a:endParaRPr/>
          </a:p>
        </p:txBody>
      </p:sp>
      <p:sp>
        <p:nvSpPr>
          <p:cNvPr id="110" name="Google Shape;110;p15"/>
          <p:cNvSpPr/>
          <p:nvPr/>
        </p:nvSpPr>
        <p:spPr>
          <a:xfrm>
            <a:off x="22860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22860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22860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 name="Google Shape;113;p15"/>
          <p:cNvSpPr/>
          <p:nvPr/>
        </p:nvSpPr>
        <p:spPr>
          <a:xfrm>
            <a:off x="2162175" y="338286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 name="Google Shape;114;p15"/>
          <p:cNvSpPr txBox="1"/>
          <p:nvPr/>
        </p:nvSpPr>
        <p:spPr>
          <a:xfrm>
            <a:off x="2162175" y="338286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wcbt3bje.png" id="115" name="Google Shape;115;p15"/>
          <p:cNvPicPr preferRelativeResize="0"/>
          <p:nvPr/>
        </p:nvPicPr>
        <p:blipFill rotWithShape="1">
          <a:blip r:embed="rId5">
            <a:alphaModFix/>
          </a:blip>
          <a:srcRect b="0" l="0" r="0" t="0"/>
          <a:stretch/>
        </p:blipFill>
        <p:spPr>
          <a:xfrm>
            <a:off x="2162175" y="3382863"/>
            <a:ext cx="304800" cy="304800"/>
          </a:xfrm>
          <a:prstGeom prst="rect">
            <a:avLst/>
          </a:prstGeom>
          <a:noFill/>
          <a:ln>
            <a:noFill/>
          </a:ln>
        </p:spPr>
      </p:pic>
      <p:sp>
        <p:nvSpPr>
          <p:cNvPr id="116" name="Google Shape;116;p15"/>
          <p:cNvSpPr txBox="1"/>
          <p:nvPr/>
        </p:nvSpPr>
        <p:spPr>
          <a:xfrm>
            <a:off x="228600" y="380196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n8n Orchestration Introduced</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 workflow engine was deployed to manage AI calls, batch processing, and asynchronous task handling.</a:t>
            </a:r>
            <a:endParaRPr/>
          </a:p>
        </p:txBody>
      </p:sp>
      <p:sp>
        <p:nvSpPr>
          <p:cNvPr id="117" name="Google Shape;117;p15"/>
          <p:cNvSpPr/>
          <p:nvPr/>
        </p:nvSpPr>
        <p:spPr>
          <a:xfrm>
            <a:off x="459105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459105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 name="Google Shape;119;p15"/>
          <p:cNvSpPr/>
          <p:nvPr/>
        </p:nvSpPr>
        <p:spPr>
          <a:xfrm>
            <a:off x="459105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 name="Google Shape;120;p15"/>
          <p:cNvSpPr/>
          <p:nvPr/>
        </p:nvSpPr>
        <p:spPr>
          <a:xfrm>
            <a:off x="6524625" y="338286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 name="Google Shape;121;p15"/>
          <p:cNvSpPr txBox="1"/>
          <p:nvPr/>
        </p:nvSpPr>
        <p:spPr>
          <a:xfrm>
            <a:off x="6524625" y="338286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1t_30zt9.png" id="122" name="Google Shape;122;p15"/>
          <p:cNvPicPr preferRelativeResize="0"/>
          <p:nvPr/>
        </p:nvPicPr>
        <p:blipFill rotWithShape="1">
          <a:blip r:embed="rId6">
            <a:alphaModFix/>
          </a:blip>
          <a:srcRect b="0" l="0" r="0" t="0"/>
          <a:stretch/>
        </p:blipFill>
        <p:spPr>
          <a:xfrm>
            <a:off x="6524625" y="3382863"/>
            <a:ext cx="304800" cy="304800"/>
          </a:xfrm>
          <a:prstGeom prst="rect">
            <a:avLst/>
          </a:prstGeom>
          <a:noFill/>
          <a:ln>
            <a:noFill/>
          </a:ln>
        </p:spPr>
      </p:pic>
      <p:sp>
        <p:nvSpPr>
          <p:cNvPr id="123" name="Google Shape;123;p15"/>
          <p:cNvSpPr txBox="1"/>
          <p:nvPr/>
        </p:nvSpPr>
        <p:spPr>
          <a:xfrm>
            <a:off x="4591050" y="380196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Reliable and Scalable Output</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With orchestration and decoupling, AI evaluations are now consistent, schema-compliant, and scalable.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Problem Definition</a:t>
            </a:r>
            <a:endParaRPr/>
          </a:p>
        </p:txBody>
      </p:sp>
      <p:sp>
        <p:nvSpPr>
          <p:cNvPr id="129" name="Google Shape;129;p16"/>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The Core Challenges</a:t>
            </a:r>
            <a:endParaRPr/>
          </a:p>
        </p:txBody>
      </p:sp>
      <p:sp>
        <p:nvSpPr>
          <p:cNvPr id="130" name="Google Shape;130;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 name="Google Shape;131;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32" name="Google Shape;132;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 name="Google Shape;133;p16"/>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 name="Google Shape;134;p16"/>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 name="Google Shape;135;p16"/>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 name="Google Shape;136;p16"/>
          <p:cNvSpPr txBox="1"/>
          <p:nvPr/>
        </p:nvSpPr>
        <p:spPr>
          <a:xfrm>
            <a:off x="228600" y="1508670"/>
            <a:ext cx="4154700" cy="308970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Single-Threaded Processing:</a:t>
            </a:r>
            <a:r>
              <a:rPr b="0" i="0" lang="en-US" sz="1400" u="none" cap="none" strike="noStrike">
                <a:solidFill>
                  <a:srgbClr val="1F2728"/>
                </a:solidFill>
                <a:latin typeface="Roboto"/>
                <a:ea typeface="Roboto"/>
                <a:cs typeface="Roboto"/>
                <a:sym typeface="Roboto"/>
              </a:rPr>
              <a:t> Legacy system executed entire survey analysis in one pass, blocking users and overloading resources.</a:t>
            </a:r>
            <a:endParaRPr/>
          </a:p>
          <a:p>
            <a:pPr indent="-98777" lvl="1" marL="228600" marR="0" rtl="0" algn="l">
              <a:lnSpc>
                <a:spcPct val="100000"/>
              </a:lnSpc>
              <a:spcBef>
                <a:spcPts val="0"/>
              </a:spcBef>
              <a:spcAft>
                <a:spcPts val="0"/>
              </a:spcAft>
              <a:buClr>
                <a:srgbClr val="000000"/>
              </a:buClr>
              <a:buSzPts val="1556"/>
              <a:buFont typeface="Arial"/>
              <a:buChar char="•"/>
            </a:pPr>
            <a:r>
              <a:rPr b="1" lang="en-US">
                <a:solidFill>
                  <a:srgbClr val="1F2728"/>
                </a:solidFill>
                <a:latin typeface="Roboto"/>
                <a:ea typeface="Roboto"/>
                <a:cs typeface="Roboto"/>
                <a:sym typeface="Roboto"/>
              </a:rPr>
              <a:t>Database Round Trips</a:t>
            </a:r>
            <a:r>
              <a:rPr b="1" i="0" lang="en-US" sz="1400" u="none" cap="none" strike="noStrike">
                <a:solidFill>
                  <a:srgbClr val="1F2728"/>
                </a:solidFill>
                <a:latin typeface="Roboto"/>
                <a:ea typeface="Roboto"/>
                <a:cs typeface="Roboto"/>
                <a:sym typeface="Roboto"/>
              </a:rPr>
              <a:t>:</a:t>
            </a:r>
            <a:r>
              <a:rPr b="0" i="0" lang="en-US" sz="1400" u="none" cap="none" strike="noStrike">
                <a:solidFill>
                  <a:srgbClr val="1F2728"/>
                </a:solidFill>
                <a:latin typeface="Roboto"/>
                <a:ea typeface="Roboto"/>
                <a:cs typeface="Roboto"/>
                <a:sym typeface="Roboto"/>
              </a:rPr>
              <a:t> </a:t>
            </a:r>
            <a:r>
              <a:rPr lang="en-US">
                <a:solidFill>
                  <a:srgbClr val="1F2728"/>
                </a:solidFill>
                <a:latin typeface="Roboto"/>
                <a:ea typeface="Roboto"/>
                <a:cs typeface="Roboto"/>
                <a:sym typeface="Roboto"/>
              </a:rPr>
              <a:t>User experience was poor because the amount of processing and </a:t>
            </a:r>
            <a:r>
              <a:rPr lang="en-US">
                <a:solidFill>
                  <a:srgbClr val="1F2728"/>
                </a:solidFill>
                <a:latin typeface="Roboto"/>
                <a:ea typeface="Roboto"/>
                <a:cs typeface="Roboto"/>
                <a:sym typeface="Roboto"/>
              </a:rPr>
              <a:t>database</a:t>
            </a:r>
            <a:r>
              <a:rPr lang="en-US">
                <a:solidFill>
                  <a:srgbClr val="1F2728"/>
                </a:solidFill>
                <a:latin typeface="Roboto"/>
                <a:ea typeface="Roboto"/>
                <a:cs typeface="Roboto"/>
                <a:sym typeface="Roboto"/>
              </a:rPr>
              <a:t> round trips became time consuming</a:t>
            </a:r>
            <a:r>
              <a:rPr b="0" i="0" lang="en-US" sz="1400" u="none" cap="none" strike="noStrike">
                <a:solidFill>
                  <a:srgbClr val="1F2728"/>
                </a:solidFill>
                <a:latin typeface="Roboto"/>
                <a:ea typeface="Roboto"/>
                <a:cs typeface="Roboto"/>
                <a:sym typeface="Roboto"/>
              </a:rPr>
              <a:t>.</a:t>
            </a:r>
            <a:endParaRPr/>
          </a:p>
          <a:p>
            <a:pPr indent="-98777" lvl="1" marL="228600" marR="0" rtl="0" algn="l">
              <a:lnSpc>
                <a:spcPct val="100000"/>
              </a:lnSpc>
              <a:spcBef>
                <a:spcPts val="0"/>
              </a:spcBef>
              <a:spcAft>
                <a:spcPts val="0"/>
              </a:spcAft>
              <a:buClr>
                <a:srgbClr val="000000"/>
              </a:buClr>
              <a:buSzPts val="1556"/>
              <a:buFont typeface="Arial"/>
              <a:buChar char="•"/>
            </a:pPr>
            <a:r>
              <a:rPr b="1" lang="en-US">
                <a:solidFill>
                  <a:srgbClr val="1F2728"/>
                </a:solidFill>
                <a:latin typeface="Roboto"/>
                <a:ea typeface="Roboto"/>
                <a:cs typeface="Roboto"/>
                <a:sym typeface="Roboto"/>
              </a:rPr>
              <a:t>Computational Dependencies</a:t>
            </a:r>
            <a:r>
              <a:rPr b="1" i="0" lang="en-US" sz="1400" u="none" cap="none" strike="noStrike">
                <a:solidFill>
                  <a:srgbClr val="1F2728"/>
                </a:solidFill>
                <a:latin typeface="Roboto"/>
                <a:ea typeface="Roboto"/>
                <a:cs typeface="Roboto"/>
                <a:sym typeface="Roboto"/>
              </a:rPr>
              <a:t>:</a:t>
            </a:r>
            <a:r>
              <a:rPr b="0" i="0" lang="en-US" sz="1400" u="none" cap="none" strike="noStrike">
                <a:solidFill>
                  <a:srgbClr val="1F2728"/>
                </a:solidFill>
                <a:latin typeface="Roboto"/>
                <a:ea typeface="Roboto"/>
                <a:cs typeface="Roboto"/>
                <a:sym typeface="Roboto"/>
              </a:rPr>
              <a:t> </a:t>
            </a:r>
            <a:r>
              <a:rPr lang="en-US">
                <a:solidFill>
                  <a:srgbClr val="1F2728"/>
                </a:solidFill>
                <a:latin typeface="Roboto"/>
                <a:ea typeface="Roboto"/>
                <a:cs typeface="Roboto"/>
                <a:sym typeface="Roboto"/>
              </a:rPr>
              <a:t>Any changes to the </a:t>
            </a:r>
            <a:r>
              <a:rPr lang="en-US">
                <a:solidFill>
                  <a:srgbClr val="1F2728"/>
                </a:solidFill>
                <a:latin typeface="Roboto"/>
                <a:ea typeface="Roboto"/>
                <a:cs typeface="Roboto"/>
                <a:sym typeface="Roboto"/>
              </a:rPr>
              <a:t>questionnaire</a:t>
            </a:r>
            <a:r>
              <a:rPr lang="en-US">
                <a:solidFill>
                  <a:srgbClr val="1F2728"/>
                </a:solidFill>
                <a:latin typeface="Roboto"/>
                <a:ea typeface="Roboto"/>
                <a:cs typeface="Roboto"/>
                <a:sym typeface="Roboto"/>
              </a:rPr>
              <a:t> would require backend computational changes This made the system brittle </a:t>
            </a:r>
            <a:r>
              <a:rPr b="0" i="0" lang="en-US" sz="1400" u="none" cap="none" strike="noStrike">
                <a:solidFill>
                  <a:srgbClr val="1F2728"/>
                </a:solidFill>
                <a:latin typeface="Roboto"/>
                <a:ea typeface="Roboto"/>
                <a:cs typeface="Roboto"/>
                <a:sym typeface="Roboto"/>
              </a:rPr>
              <a:t>.</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User-Facing Failures:</a:t>
            </a:r>
            <a:r>
              <a:rPr b="0" i="0" lang="en-US" sz="1400" u="none" cap="none" strike="noStrike">
                <a:solidFill>
                  <a:srgbClr val="1F2728"/>
                </a:solidFill>
                <a:latin typeface="Roboto"/>
                <a:ea typeface="Roboto"/>
                <a:cs typeface="Roboto"/>
                <a:sym typeface="Roboto"/>
              </a:rPr>
              <a:t> Any backend error surfaced directly to users, reducing trust and usability.</a:t>
            </a:r>
            <a:endParaRPr/>
          </a:p>
        </p:txBody>
      </p:sp>
      <p:sp>
        <p:nvSpPr>
          <p:cNvPr id="137" name="Google Shape;137;p16"/>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 name="Google Shape;138;p16"/>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 name="Google Shape;139;p16"/>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3nq7dajj.png" id="140" name="Google Shape;140;p16"/>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141" name="Google Shape;141;p16"/>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 name="Google Shape;142;p16"/>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Crystal Kwok on Unsplash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7"/>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Constraints of the Legacy System</a:t>
            </a:r>
            <a:endParaRPr/>
          </a:p>
        </p:txBody>
      </p:sp>
      <p:sp>
        <p:nvSpPr>
          <p:cNvPr id="148" name="Google Shape;148;p17"/>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Why Fixing the Code Wasn’t Enough</a:t>
            </a:r>
            <a:endParaRPr/>
          </a:p>
        </p:txBody>
      </p:sp>
      <p:sp>
        <p:nvSpPr>
          <p:cNvPr id="149" name="Google Shape;149;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 name="Google Shape;150;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51" name="Google Shape;151;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 name="Google Shape;152;p17"/>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 name="Google Shape;153;p17"/>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 name="Google Shape;154;p17"/>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228600" y="1508670"/>
            <a:ext cx="4154685" cy="334506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Synchronous MVC Limitations:</a:t>
            </a:r>
            <a:r>
              <a:rPr b="0" i="0" lang="en-US" sz="1400" u="none" cap="none" strike="noStrike">
                <a:solidFill>
                  <a:srgbClr val="1F2728"/>
                </a:solidFill>
                <a:latin typeface="Roboto"/>
                <a:ea typeface="Roboto"/>
                <a:cs typeface="Roboto"/>
                <a:sym typeface="Roboto"/>
              </a:rPr>
              <a:t>.NET 3.5 MVC lacked async capabilities, causing the UI to freeze during heavy operations.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Direct SQL Writes Blocked Requests:</a:t>
            </a:r>
            <a:r>
              <a:rPr b="0" i="0" lang="en-US" sz="1400" u="none" cap="none" strike="noStrike">
                <a:solidFill>
                  <a:srgbClr val="1F2728"/>
                </a:solidFill>
                <a:latin typeface="Roboto"/>
                <a:ea typeface="Roboto"/>
                <a:cs typeface="Roboto"/>
                <a:sym typeface="Roboto"/>
              </a:rPr>
              <a:t> Data writes were part of the same cycle as user input, introducing potential delays and lockups.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No Background Execution Support:</a:t>
            </a:r>
            <a:r>
              <a:rPr b="0" i="0" lang="en-US" sz="1400" u="none" cap="none" strike="noStrike">
                <a:solidFill>
                  <a:srgbClr val="1F2728"/>
                </a:solidFill>
                <a:latin typeface="Roboto"/>
                <a:ea typeface="Roboto"/>
                <a:cs typeface="Roboto"/>
                <a:sym typeface="Roboto"/>
              </a:rPr>
              <a:t> Absence of workers or task queues meant long-running tasks impacted overall performance.</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Tight Coupling of Logic and UI:</a:t>
            </a:r>
            <a:r>
              <a:rPr b="0" i="0" lang="en-US" sz="1400" u="none" cap="none" strike="noStrike">
                <a:solidFill>
                  <a:srgbClr val="1F2728"/>
                </a:solidFill>
                <a:latin typeface="Roboto"/>
                <a:ea typeface="Roboto"/>
                <a:cs typeface="Roboto"/>
                <a:sym typeface="Roboto"/>
              </a:rPr>
              <a:t> Business logic was hardcoded in the controller layer, making maintainability difficult.</a:t>
            </a:r>
            <a:endParaRPr/>
          </a:p>
        </p:txBody>
      </p:sp>
      <p:sp>
        <p:nvSpPr>
          <p:cNvPr id="156" name="Google Shape;156;p17"/>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 name="Google Shape;157;p17"/>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 name="Google Shape;158;p17"/>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19cvtlqw.png" id="159" name="Google Shape;159;p17"/>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160" name="Google Shape;160;p17"/>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 name="Google Shape;161;p17"/>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Dan Meyers on Unsplash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Solution Goals</a:t>
            </a:r>
            <a:endParaRPr/>
          </a:p>
        </p:txBody>
      </p:sp>
      <p:sp>
        <p:nvSpPr>
          <p:cNvPr id="167" name="Google Shape;167;p18"/>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What the New Architecture Needed to Achieve</a:t>
            </a:r>
            <a:endParaRPr/>
          </a:p>
        </p:txBody>
      </p:sp>
      <p:sp>
        <p:nvSpPr>
          <p:cNvPr id="168" name="Google Shape;168;p1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 name="Google Shape;169;p1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70" name="Google Shape;170;p1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 name="Google Shape;171;p18"/>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 name="Google Shape;172;p18"/>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 name="Google Shape;173;p18"/>
          <p:cNvSpPr/>
          <p:nvPr/>
        </p:nvSpPr>
        <p:spPr>
          <a:xfrm>
            <a:off x="228600" y="1508670"/>
            <a:ext cx="4165252"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 name="Google Shape;174;p18"/>
          <p:cNvSpPr txBox="1"/>
          <p:nvPr/>
        </p:nvSpPr>
        <p:spPr>
          <a:xfrm>
            <a:off x="228600" y="1508670"/>
            <a:ext cx="4165252" cy="3266330"/>
          </a:xfrm>
          <a:prstGeom prst="rect">
            <a:avLst/>
          </a:prstGeom>
          <a:noFill/>
          <a:ln>
            <a:noFill/>
          </a:ln>
        </p:spPr>
        <p:txBody>
          <a:bodyPr anchorCtr="0" anchor="t" bIns="190500" lIns="165100" spcFirstLastPara="1" rIns="0" wrap="square" tIns="0">
            <a:spAutoFit/>
          </a:bodyPr>
          <a:lstStyle/>
          <a:p>
            <a:pPr indent="-93838" lvl="0"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Asynchronous Architecture:</a:t>
            </a:r>
            <a:r>
              <a:rPr b="0" i="0" lang="en-US" sz="1400" u="none" cap="none" strike="noStrike">
                <a:solidFill>
                  <a:srgbClr val="1F2728"/>
                </a:solidFill>
                <a:latin typeface="Roboto"/>
                <a:ea typeface="Roboto"/>
                <a:cs typeface="Roboto"/>
                <a:sym typeface="Roboto"/>
              </a:rPr>
              <a:t> Decoupled AI analysis from the MVC layer to improve responsiveness and isolate computation.</a:t>
            </a:r>
            <a:endParaRPr/>
          </a:p>
          <a:p>
            <a:pPr indent="-93838" lvl="1"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Parallel Domain Processing:</a:t>
            </a:r>
            <a:r>
              <a:rPr b="0" i="0" lang="en-US" sz="1400" u="none" cap="none" strike="noStrike">
                <a:solidFill>
                  <a:srgbClr val="1F2728"/>
                </a:solidFill>
                <a:latin typeface="Roboto"/>
                <a:ea typeface="Roboto"/>
                <a:cs typeface="Roboto"/>
                <a:sym typeface="Roboto"/>
              </a:rPr>
              <a:t> Each risk domain is analyzed independently, enabling efficient and scalable evaluation.</a:t>
            </a:r>
            <a:endParaRPr/>
          </a:p>
          <a:p>
            <a:pPr indent="-93838" lvl="1"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Reliable, Schema-Compliant Output:</a:t>
            </a:r>
            <a:r>
              <a:rPr b="0" i="0" lang="en-US" sz="1400" u="none" cap="none" strike="noStrike">
                <a:solidFill>
                  <a:srgbClr val="1F2728"/>
                </a:solidFill>
                <a:latin typeface="Roboto"/>
                <a:ea typeface="Roboto"/>
                <a:cs typeface="Roboto"/>
                <a:sym typeface="Roboto"/>
              </a:rPr>
              <a:t> Introduced validation layers to ensure all AI responses produce structured JSON with strict compliance.</a:t>
            </a:r>
            <a:endParaRPr/>
          </a:p>
          <a:p>
            <a:pPr indent="-93838" lvl="1"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Minimal Legacy Disruption:</a:t>
            </a:r>
            <a:r>
              <a:rPr b="0" i="0" lang="en-US" sz="1400" u="none" cap="none" strike="noStrike">
                <a:solidFill>
                  <a:srgbClr val="1F2728"/>
                </a:solidFill>
                <a:latin typeface="Roboto"/>
                <a:ea typeface="Roboto"/>
                <a:cs typeface="Roboto"/>
                <a:sym typeface="Roboto"/>
              </a:rPr>
              <a:t> Changes inside the MVC application were kept minimal, focusing modernization externally.</a:t>
            </a:r>
            <a:endParaRPr/>
          </a:p>
        </p:txBody>
      </p:sp>
      <p:sp>
        <p:nvSpPr>
          <p:cNvPr id="175" name="Google Shape;175;p18"/>
          <p:cNvSpPr/>
          <p:nvPr/>
        </p:nvSpPr>
        <p:spPr>
          <a:xfrm>
            <a:off x="4597151" y="1508670"/>
            <a:ext cx="4165699" cy="260092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 name="Google Shape;176;p18"/>
          <p:cNvSpPr/>
          <p:nvPr/>
        </p:nvSpPr>
        <p:spPr>
          <a:xfrm>
            <a:off x="4597151" y="1508670"/>
            <a:ext cx="4165699" cy="260092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 name="Google Shape;177;p18"/>
          <p:cNvSpPr txBox="1"/>
          <p:nvPr/>
        </p:nvSpPr>
        <p:spPr>
          <a:xfrm>
            <a:off x="4597151" y="1508670"/>
            <a:ext cx="4165699" cy="234389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weh35etx.png" id="178" name="Google Shape;178;p18"/>
          <p:cNvPicPr preferRelativeResize="0"/>
          <p:nvPr/>
        </p:nvPicPr>
        <p:blipFill rotWithShape="1">
          <a:blip r:embed="rId3">
            <a:alphaModFix/>
          </a:blip>
          <a:srcRect b="0" l="0" r="0" t="0"/>
          <a:stretch/>
        </p:blipFill>
        <p:spPr>
          <a:xfrm>
            <a:off x="4597151" y="1508670"/>
            <a:ext cx="4165699" cy="2343894"/>
          </a:xfrm>
          <a:prstGeom prst="rect">
            <a:avLst/>
          </a:prstGeom>
          <a:noFill/>
          <a:ln>
            <a:noFill/>
          </a:ln>
        </p:spPr>
      </p:pic>
      <p:sp>
        <p:nvSpPr>
          <p:cNvPr id="179" name="Google Shape;179;p18"/>
          <p:cNvSpPr/>
          <p:nvPr/>
        </p:nvSpPr>
        <p:spPr>
          <a:xfrm>
            <a:off x="4597151" y="3928764"/>
            <a:ext cx="4165699" cy="18097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 name="Google Shape;180;p18"/>
          <p:cNvSpPr txBox="1"/>
          <p:nvPr/>
        </p:nvSpPr>
        <p:spPr>
          <a:xfrm>
            <a:off x="4597151" y="3928764"/>
            <a:ext cx="4165699" cy="18097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Taylor Vick on Unsplash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AI-First Philosophy</a:t>
            </a:r>
            <a:endParaRPr/>
          </a:p>
        </p:txBody>
      </p:sp>
      <p:sp>
        <p:nvSpPr>
          <p:cNvPr id="186" name="Google Shape;186;p19"/>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How AI Shaped the Architecture</a:t>
            </a:r>
            <a:endParaRPr/>
          </a:p>
        </p:txBody>
      </p:sp>
      <p:sp>
        <p:nvSpPr>
          <p:cNvPr id="187" name="Google Shape;187;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89" name="Google Shape;189;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 name="Google Shape;190;p19"/>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1" name="Google Shape;191;p19"/>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 name="Google Shape;192;p19"/>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3" name="Google Shape;193;p19"/>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 name="Google Shape;194;p19"/>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 name="Google Shape;195;p19"/>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6" name="Google Shape;196;p19"/>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 name="Google Shape;197;p19"/>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b8v58ta2.png" id="198" name="Google Shape;198;p19"/>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199" name="Google Shape;199;p19"/>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Focused Domain Reasoning</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AI performs better when prompts are scoped to a specific domain with clear inputs and expectations.</a:t>
            </a:r>
            <a:endParaRPr/>
          </a:p>
        </p:txBody>
      </p:sp>
      <p:sp>
        <p:nvSpPr>
          <p:cNvPr id="200" name="Google Shape;200;p19"/>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1" name="Google Shape;201;p19"/>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2" name="Google Shape;202;p19"/>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3" name="Google Shape;203;p19"/>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4" name="Google Shape;204;p19"/>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8t8svmi1.png" id="205" name="Google Shape;205;p19"/>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206" name="Google Shape;206;p19"/>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Avoiding Overload Failures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Single, large AI prompts led to hallucinations, token overflow, and inconsistent results.</a:t>
            </a:r>
            <a:endParaRPr/>
          </a:p>
        </p:txBody>
      </p:sp>
      <p:sp>
        <p:nvSpPr>
          <p:cNvPr id="207" name="Google Shape;207;p19"/>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8" name="Google Shape;208;p19"/>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9" name="Google Shape;209;p19"/>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0" name="Google Shape;210;p19"/>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1" name="Google Shape;211;p19"/>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c9hk4up5.png" id="212" name="Google Shape;212;p19"/>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213" name="Google Shape;213;p19"/>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Batching + Schema Enforcement</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Batched domain evaluations with strict schema outputs improved accuracy and downstream utility.</a:t>
            </a:r>
            <a:endParaRPr/>
          </a:p>
        </p:txBody>
      </p:sp>
      <p:sp>
        <p:nvSpPr>
          <p:cNvPr id="214" name="Google Shape;214;p19"/>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5" name="Google Shape;215;p19"/>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6" name="Google Shape;216;p19"/>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19"/>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8" name="Google Shape;218;p19"/>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vkhunu8s.png" id="219" name="Google Shape;219;p19"/>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220" name="Google Shape;220;p19"/>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Delegated Intelligence</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The orchestration layer (n8n) manages control flow, while AI handles targeted reasoning only.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0"/>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High-Level Architecture</a:t>
            </a:r>
            <a:endParaRPr/>
          </a:p>
        </p:txBody>
      </p:sp>
      <p:sp>
        <p:nvSpPr>
          <p:cNvPr id="226" name="Google Shape;226;p20"/>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From MVC to AI-Powered Processing</a:t>
            </a:r>
            <a:endParaRPr/>
          </a:p>
        </p:txBody>
      </p:sp>
      <p:sp>
        <p:nvSpPr>
          <p:cNvPr id="227" name="Google Shape;227;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8" name="Google Shape;228;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29" name="Google Shape;229;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0" name="Google Shape;230;p20"/>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1" name="Google Shape;231;p20"/>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 name="Google Shape;232;p20"/>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20"/>
          <p:cNvSpPr txBox="1"/>
          <p:nvPr/>
        </p:nvSpPr>
        <p:spPr>
          <a:xfrm>
            <a:off x="228600" y="1508670"/>
            <a:ext cx="4154685" cy="334506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MVC Triggers n8n Webhook:</a:t>
            </a:r>
            <a:r>
              <a:rPr b="0" i="0" lang="en-US" sz="1400" u="none" cap="none" strike="noStrike">
                <a:solidFill>
                  <a:srgbClr val="1F2728"/>
                </a:solidFill>
                <a:latin typeface="Roboto"/>
                <a:ea typeface="Roboto"/>
                <a:cs typeface="Roboto"/>
                <a:sym typeface="Roboto"/>
              </a:rPr>
              <a:t> Legacy MVC app initiates the process by posting raw survey JSON to an n8n webhook.</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n8n Orchestrates Analysis:</a:t>
            </a:r>
            <a:r>
              <a:rPr b="0" i="0" lang="en-US" sz="1400" u="none" cap="none" strike="noStrike">
                <a:solidFill>
                  <a:srgbClr val="1F2728"/>
                </a:solidFill>
                <a:latin typeface="Roboto"/>
                <a:ea typeface="Roboto"/>
                <a:cs typeface="Roboto"/>
                <a:sym typeface="Roboto"/>
              </a:rPr>
              <a:t> JSON is cleaned, grouped by domain, and sent through a loop to OpenAI agents for evaluation.</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Results Merged and Stored:</a:t>
            </a:r>
            <a:r>
              <a:rPr b="0" i="0" lang="en-US" sz="1400" u="none" cap="none" strike="noStrike">
                <a:solidFill>
                  <a:srgbClr val="1F2728"/>
                </a:solidFill>
                <a:latin typeface="Roboto"/>
                <a:ea typeface="Roboto"/>
                <a:cs typeface="Roboto"/>
                <a:sym typeface="Roboto"/>
              </a:rPr>
              <a:t> Processed outputs are merged into a final report and stored via a separate background workflow.</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UI Renders Summary Only:</a:t>
            </a:r>
            <a:r>
              <a:rPr b="0" i="0" lang="en-US" sz="1400" u="none" cap="none" strike="noStrike">
                <a:solidFill>
                  <a:srgbClr val="1F2728"/>
                </a:solidFill>
                <a:latin typeface="Roboto"/>
                <a:ea typeface="Roboto"/>
                <a:cs typeface="Roboto"/>
                <a:sym typeface="Roboto"/>
              </a:rPr>
              <a:t> MVC UI now simply renders the final risk assessment, offloading all analysis to the backend.</a:t>
            </a:r>
            <a:endParaRPr/>
          </a:p>
        </p:txBody>
      </p:sp>
      <p:sp>
        <p:nvSpPr>
          <p:cNvPr id="234" name="Google Shape;234;p20"/>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5" name="Google Shape;235;p20"/>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6" name="Google Shape;236;p20"/>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7" name="Google Shape;237;p20"/>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38" name="Google Shape;238;p20"/>
          <p:cNvPicPr preferRelativeResize="0"/>
          <p:nvPr/>
        </p:nvPicPr>
        <p:blipFill>
          <a:blip r:embed="rId3">
            <a:alphaModFix/>
          </a:blip>
          <a:stretch>
            <a:fillRect/>
          </a:stretch>
        </p:blipFill>
        <p:spPr>
          <a:xfrm>
            <a:off x="4608175" y="1194725"/>
            <a:ext cx="4338975" cy="2103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1"/>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Workflow 1 Overview</a:t>
            </a:r>
            <a:endParaRPr/>
          </a:p>
        </p:txBody>
      </p:sp>
      <p:sp>
        <p:nvSpPr>
          <p:cNvPr id="244" name="Google Shape;244;p21"/>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Webhook JSON → AI Analysis (Batch Mode)</a:t>
            </a:r>
            <a:endParaRPr/>
          </a:p>
        </p:txBody>
      </p:sp>
      <p:sp>
        <p:nvSpPr>
          <p:cNvPr id="245" name="Google Shape;245;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6" name="Google Shape;246;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47" name="Google Shape;247;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8" name="Google Shape;248;p21"/>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9" name="Google Shape;249;p21"/>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0" name="Google Shape;250;p21"/>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Google Shape;251;p21"/>
          <p:cNvSpPr txBox="1"/>
          <p:nvPr/>
        </p:nvSpPr>
        <p:spPr>
          <a:xfrm>
            <a:off x="228600" y="1508670"/>
            <a:ext cx="8534400" cy="2848123"/>
          </a:xfrm>
          <a:prstGeom prst="rect">
            <a:avLst/>
          </a:prstGeom>
          <a:noFill/>
          <a:ln>
            <a:noFill/>
          </a:ln>
        </p:spPr>
        <p:txBody>
          <a:bodyPr anchorCtr="0" anchor="t" bIns="190500" lIns="165100" spcFirstLastPara="1" rIns="0" wrap="square" tIns="0">
            <a:spAutoFit/>
          </a:bodyPr>
          <a:lstStyle/>
          <a:p>
            <a:pPr indent="-118532" lvl="0"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Webhook Entry Point:</a:t>
            </a:r>
            <a:r>
              <a:rPr b="0" i="0" lang="en-US" sz="1600" u="none" cap="none" strike="noStrike">
                <a:solidFill>
                  <a:srgbClr val="1F2728"/>
                </a:solidFill>
                <a:latin typeface="Roboto"/>
                <a:ea typeface="Roboto"/>
                <a:cs typeface="Roboto"/>
                <a:sym typeface="Roboto"/>
              </a:rPr>
              <a:t> User-submitted surveys are captured via a webhook, providing an API-like intake for varied JSON formats.</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Survey Normalization:</a:t>
            </a:r>
            <a:r>
              <a:rPr b="0" i="0" lang="en-US" sz="1600" u="none" cap="none" strike="noStrike">
                <a:solidFill>
                  <a:srgbClr val="1F2728"/>
                </a:solidFill>
                <a:latin typeface="Roboto"/>
                <a:ea typeface="Roboto"/>
                <a:cs typeface="Roboto"/>
                <a:sym typeface="Roboto"/>
              </a:rPr>
              <a:t> Unstructured input is cleaned, standardized, and reformatted into consistent question/answer pairs.</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Domain Clustering:</a:t>
            </a:r>
            <a:r>
              <a:rPr b="0" i="0" lang="en-US" sz="1600" u="none" cap="none" strike="noStrike">
                <a:solidFill>
                  <a:srgbClr val="1F2728"/>
                </a:solidFill>
                <a:latin typeface="Roboto"/>
                <a:ea typeface="Roboto"/>
                <a:cs typeface="Roboto"/>
                <a:sym typeface="Roboto"/>
              </a:rPr>
              <a:t> Questions are grouped by risk domain, forming batches for AI evaluation.</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Parallel AI Calls:</a:t>
            </a:r>
            <a:r>
              <a:rPr b="0" i="0" lang="en-US" sz="1600" u="none" cap="none" strike="noStrike">
                <a:solidFill>
                  <a:srgbClr val="1F2728"/>
                </a:solidFill>
                <a:latin typeface="Roboto"/>
                <a:ea typeface="Roboto"/>
                <a:cs typeface="Roboto"/>
                <a:sym typeface="Roboto"/>
              </a:rPr>
              <a:t> Each domain is independently analyzed by an OpenAI agent and results are compiled.</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Merged Final Output:</a:t>
            </a:r>
            <a:r>
              <a:rPr b="0" i="0" lang="en-US" sz="1600" u="none" cap="none" strike="noStrike">
                <a:solidFill>
                  <a:srgbClr val="1F2728"/>
                </a:solidFill>
                <a:latin typeface="Roboto"/>
                <a:ea typeface="Roboto"/>
                <a:cs typeface="Roboto"/>
                <a:sym typeface="Roboto"/>
              </a:rPr>
              <a:t> Domain responses are aggregated into one unified JSON report for downstream use.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2"/>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Workflow 2 Overview</a:t>
            </a:r>
            <a:endParaRPr/>
          </a:p>
        </p:txBody>
      </p:sp>
      <p:sp>
        <p:nvSpPr>
          <p:cNvPr id="257" name="Google Shape;257;p22"/>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Risk Evaluation JSON → SQL Writer</a:t>
            </a:r>
            <a:endParaRPr/>
          </a:p>
        </p:txBody>
      </p:sp>
      <p:sp>
        <p:nvSpPr>
          <p:cNvPr id="258" name="Google Shape;258;p2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2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60" name="Google Shape;260;p2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22"/>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2" name="Google Shape;262;p22"/>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22"/>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4" name="Google Shape;264;p22"/>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5" name="Google Shape;265;p22"/>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6" name="Google Shape;266;p22"/>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7" name="Google Shape;267;p22"/>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8" name="Google Shape;268;p22"/>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ic4gtupn.png" id="269" name="Google Shape;269;p22"/>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270" name="Google Shape;270;p22"/>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JSON Intake</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Final AI-evaluated report is passed to a second workflow focused on storage.</a:t>
            </a:r>
            <a:endParaRPr/>
          </a:p>
        </p:txBody>
      </p:sp>
      <p:sp>
        <p:nvSpPr>
          <p:cNvPr id="271" name="Google Shape;271;p22"/>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2" name="Google Shape;272;p22"/>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3" name="Google Shape;273;p22"/>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4" name="Google Shape;274;p22"/>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5" name="Google Shape;275;p22"/>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o1hl2igl.png" id="276" name="Google Shape;276;p22"/>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277" name="Google Shape;277;p22"/>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Relational Preparation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Flattened and organized into structured formats compatible with SQL tables.</a:t>
            </a:r>
            <a:endParaRPr/>
          </a:p>
        </p:txBody>
      </p:sp>
      <p:sp>
        <p:nvSpPr>
          <p:cNvPr id="278" name="Google Shape;278;p22"/>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9" name="Google Shape;279;p22"/>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0" name="Google Shape;280;p22"/>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1" name="Google Shape;281;p22"/>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2" name="Google Shape;282;p22"/>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su88q6nq.png" id="283" name="Google Shape;283;p22"/>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284" name="Google Shape;284;p22"/>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Multi-Table Inserts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Domain scores, weaknesses, and mitigation steps are stored in normalized relational tables.</a:t>
            </a:r>
            <a:endParaRPr/>
          </a:p>
        </p:txBody>
      </p:sp>
      <p:sp>
        <p:nvSpPr>
          <p:cNvPr id="285" name="Google Shape;285;p22"/>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6" name="Google Shape;286;p22"/>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 name="Google Shape;287;p22"/>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22"/>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9" name="Google Shape;289;p22"/>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ytztt_73.png" id="290" name="Google Shape;290;p22"/>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291" name="Google Shape;291;p22"/>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Asynchronous Operation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Runs as a background task, isolating UI response times from database latency.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